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利用大语言模型弥补知识感知推荐中的用户侧知识差距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pn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0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4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66.xml"/><Relationship Id="rId7" Type="http://schemas.openxmlformats.org/officeDocument/2006/relationships/image" Target="../media/image2.png"/><Relationship Id="rId6" Type="http://schemas.openxmlformats.org/officeDocument/2006/relationships/tags" Target="../tags/tag65.xml"/><Relationship Id="rId5" Type="http://schemas.openxmlformats.org/officeDocument/2006/relationships/image" Target="../media/image1.jpeg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67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6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44.png"/><Relationship Id="rId12" Type="http://schemas.openxmlformats.org/officeDocument/2006/relationships/image" Target="../media/image43.png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png"/><Relationship Id="rId7" Type="http://schemas.openxmlformats.org/officeDocument/2006/relationships/image" Target="../media/image44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54.png"/><Relationship Id="rId13" Type="http://schemas.openxmlformats.org/officeDocument/2006/relationships/image" Target="../media/image53.png"/><Relationship Id="rId12" Type="http://schemas.openxmlformats.org/officeDocument/2006/relationships/image" Target="../media/image52.png"/><Relationship Id="rId11" Type="http://schemas.openxmlformats.org/officeDocument/2006/relationships/image" Target="../media/image51.png"/><Relationship Id="rId10" Type="http://schemas.openxmlformats.org/officeDocument/2006/relationships/image" Target="../media/image50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41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2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46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0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52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53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7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9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0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2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37"/>
          <p:cNvSpPr txBox="1"/>
          <p:nvPr/>
        </p:nvSpPr>
        <p:spPr>
          <a:xfrm>
            <a:off x="8215929" y="5971297"/>
            <a:ext cx="2919894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Xin H.</a:t>
            </a:r>
            <a:endParaRPr lang="en-US"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7" name="object 38"/>
          <p:cNvSpPr txBox="1"/>
          <p:nvPr/>
        </p:nvSpPr>
        <p:spPr>
          <a:xfrm>
            <a:off x="165735" y="1219200"/>
            <a:ext cx="11772265" cy="9759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More Than What Was Chosen LLM-based Explainable Recommendation Beyond Noisy User Preferences</a:t>
            </a:r>
            <a:endParaRPr lang="en-US" altLang="zh-CN"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297891" y="5502639"/>
            <a:ext cx="6573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solidFill>
                <a:srgbClr val="000000"/>
              </a:solidFill>
              <a:latin typeface="LinLibertineT"/>
            </a:endParaRPr>
          </a:p>
        </p:txBody>
      </p:sp>
      <p:sp>
        <p:nvSpPr>
          <p:cNvPr id="69" name="object 39"/>
          <p:cNvSpPr txBox="1"/>
          <p:nvPr/>
        </p:nvSpPr>
        <p:spPr>
          <a:xfrm>
            <a:off x="9564370" y="5547995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altLang="zh-CN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ICLR</a:t>
            </a:r>
            <a:r>
              <a:rPr lang="en-US" altLang="zh-CN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’26</a:t>
            </a:r>
            <a:endParaRPr lang="en-US" sz="1600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4635" y="2511425"/>
            <a:ext cx="11501755" cy="21818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336" y="-73534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643890"/>
            <a:ext cx="8307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对合理性进行评估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" y="1012190"/>
            <a:ext cx="8392160" cy="31572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0" y="4265930"/>
            <a:ext cx="12192000" cy="2456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将相同的提示应用于五个基线模型：</a:t>
            </a:r>
            <a:r>
              <a:rPr lang="en-US" altLang="zh-CN"/>
              <a:t>Gemma-3-4B-it</a:t>
            </a:r>
            <a:r>
              <a:rPr lang="zh-CN" altLang="en-US"/>
              <a:t>、</a:t>
            </a:r>
            <a:r>
              <a:rPr lang="en-US" altLang="zh-CN"/>
              <a:t>Gemma-3-12B-it</a:t>
            </a:r>
            <a:r>
              <a:rPr lang="zh-CN" altLang="en-US"/>
              <a:t>、</a:t>
            </a:r>
            <a:r>
              <a:rPr lang="en-US" altLang="zh-CN"/>
              <a:t>Rec-SAVER</a:t>
            </a:r>
            <a:r>
              <a:rPr lang="zh-CN" altLang="en-US"/>
              <a:t>、</a:t>
            </a:r>
            <a:r>
              <a:rPr lang="en-US" altLang="zh-CN"/>
              <a:t>DPO </a:t>
            </a:r>
            <a:r>
              <a:rPr lang="zh-CN" altLang="en-US"/>
              <a:t>和</a:t>
            </a:r>
            <a:r>
              <a:rPr lang="en-US" altLang="zh-CN"/>
              <a:t> S-DPO</a:t>
            </a:r>
            <a:r>
              <a:rPr lang="zh-CN" altLang="en-US"/>
              <a:t>。从五个领域中各随机抽取</a:t>
            </a:r>
            <a:r>
              <a:rPr lang="en-US" altLang="zh-CN"/>
              <a:t>300</a:t>
            </a:r>
            <a:r>
              <a:rPr lang="zh-CN" altLang="en-US"/>
              <a:t>个样本，共产生</a:t>
            </a:r>
            <a:r>
              <a:rPr lang="en-US" altLang="zh-CN"/>
              <a:t>1,500</a:t>
            </a:r>
            <a:r>
              <a:rPr lang="zh-CN" altLang="en-US"/>
              <a:t>个评估案例。</a:t>
            </a:r>
            <a:endParaRPr lang="zh-CN" altLang="en-US"/>
          </a:p>
          <a:p>
            <a:r>
              <a:rPr lang="zh-CN" altLang="en-US"/>
              <a:t>使用</a:t>
            </a:r>
            <a:r>
              <a:rPr lang="en-US" altLang="zh-CN"/>
              <a:t>ChatGPT</a:t>
            </a:r>
            <a:r>
              <a:rPr lang="zh-CN" altLang="en-US"/>
              <a:t>作为评估者，采用四点量表：</a:t>
            </a:r>
            <a:r>
              <a:rPr lang="en-US" altLang="zh-CN"/>
              <a:t>0 = </a:t>
            </a:r>
            <a:r>
              <a:rPr lang="zh-CN" altLang="en-US"/>
              <a:t>不正确（幻觉），</a:t>
            </a:r>
            <a:r>
              <a:rPr lang="en-US" altLang="zh-CN"/>
              <a:t>1=</a:t>
            </a:r>
            <a:r>
              <a:rPr lang="zh-CN" altLang="en-US"/>
              <a:t>正确但推理薄弱，</a:t>
            </a:r>
            <a:r>
              <a:rPr lang="en-US" altLang="zh-CN"/>
              <a:t>2 = </a:t>
            </a:r>
            <a:r>
              <a:rPr lang="zh-CN" altLang="en-US"/>
              <a:t>正确且推理合理，</a:t>
            </a:r>
            <a:r>
              <a:rPr lang="en-US" altLang="zh-CN"/>
              <a:t>3 = </a:t>
            </a:r>
            <a:r>
              <a:rPr lang="zh-CN" altLang="en-US"/>
              <a:t>正确且推理有说服力。首先检查推荐项是否属于有效项物品表，然后检查相应推理的合理性。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336" y="-73534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6769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消融实验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5210"/>
            <a:ext cx="12192000" cy="29902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336" y="-73534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0" y="676910"/>
                <a:ext cx="40640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𝛽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对的性能的影响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6910"/>
                <a:ext cx="4064000" cy="368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60" y="1161415"/>
            <a:ext cx="8211820" cy="3092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0" y="5442585"/>
                <a:ext cx="12006580" cy="95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是待更新模型，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是初始模型，当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𝛽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很大时，新模型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偏离初始模型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一点点就会造成很大惩罚，导致参数更新变保守。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发现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𝛽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对性能影响不大。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42585"/>
                <a:ext cx="12006580" cy="9550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" y="4253865"/>
            <a:ext cx="7645400" cy="1023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336" y="-73534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6769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latin typeface="Cambria Math" panose="02040503050406030204" charset="0"/>
                <a:cs typeface="Cambria Math" panose="02040503050406030204" charset="0"/>
              </a:rPr>
              <a:t>连贯性分数差是否传递到权重上</a:t>
            </a:r>
            <a:endParaRPr lang="zh-CN">
              <a:latin typeface="Cambria Math" panose="02040503050406030204" charset="0"/>
              <a:cs typeface="Cambria Math" panose="020405030504060302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" y="1045210"/>
            <a:ext cx="9418955" cy="35312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0" y="5313045"/>
            <a:ext cx="11514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这表明当</a:t>
            </a:r>
            <a:r>
              <a:rPr lang="en-US" altLang="zh-CN"/>
              <a:t> CP </a:t>
            </a:r>
            <a:r>
              <a:rPr lang="zh-CN" altLang="en-US"/>
              <a:t>与</a:t>
            </a:r>
            <a:r>
              <a:rPr lang="en-US" altLang="zh-CN"/>
              <a:t> RP </a:t>
            </a:r>
            <a:r>
              <a:rPr lang="zh-CN" altLang="en-US"/>
              <a:t>对齐时，</a:t>
            </a:r>
            <a:r>
              <a:rPr lang="en-US" altLang="zh-CN"/>
              <a:t>C-APO </a:t>
            </a:r>
            <a:r>
              <a:rPr lang="zh-CN" altLang="en-US"/>
              <a:t>增强了选择项相对于拒绝项的相对奖励。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 txBox="1"/>
          <p:nvPr/>
        </p:nvSpPr>
        <p:spPr>
          <a:xfrm>
            <a:off x="657148" y="48383"/>
            <a:ext cx="11349990" cy="497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9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21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1" name="object 16"/>
          <p:cNvSpPr txBox="1"/>
          <p:nvPr/>
        </p:nvSpPr>
        <p:spPr>
          <a:xfrm>
            <a:off x="5009813" y="-61468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591185"/>
            <a:ext cx="8766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RP(Revealed Preference</a:t>
            </a:r>
            <a:r>
              <a:rPr lang="zh-CN" altLang="en-US" b="1"/>
              <a:t>，显性偏好</a:t>
            </a:r>
            <a:r>
              <a:rPr lang="en-US" altLang="zh-CN" b="1"/>
              <a:t>)</a:t>
            </a:r>
            <a:r>
              <a:rPr lang="zh-CN" altLang="en-US" b="1"/>
              <a:t>和</a:t>
            </a:r>
            <a:r>
              <a:rPr lang="en-US" altLang="zh-CN" b="1"/>
              <a:t>CP(</a:t>
            </a:r>
            <a:r>
              <a:rPr lang="zh-CN" altLang="en-US" b="1"/>
              <a:t>连贯偏好</a:t>
            </a:r>
            <a:r>
              <a:rPr lang="en-US" altLang="zh-CN" b="1"/>
              <a:t>)</a:t>
            </a:r>
            <a:endParaRPr lang="en-US" altLang="zh-CN" b="1"/>
          </a:p>
        </p:txBody>
      </p:sp>
      <p:sp>
        <p:nvSpPr>
          <p:cNvPr id="4" name="文本框 3"/>
          <p:cNvSpPr txBox="1"/>
          <p:nvPr/>
        </p:nvSpPr>
        <p:spPr>
          <a:xfrm>
            <a:off x="0" y="911225"/>
            <a:ext cx="12192000" cy="1830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</a:t>
            </a:r>
            <a:r>
              <a:rPr lang="zh-CN" altLang="en-US"/>
              <a:t>考虑一位用户，他持续观看奇幻和浪漫类电影。在某个时刻，该用户观看了一部动作片</a:t>
            </a:r>
            <a:r>
              <a:rPr lang="en-US" altLang="zh-CN"/>
              <a:t>——</a:t>
            </a:r>
            <a:r>
              <a:rPr lang="zh-CN" altLang="en-US"/>
              <a:t>鉴于其先前的观看历史，这是一个非典型的选择。这种选择可能无法反映用户的真实偏好，因为它可能受到共享账户使用、社交观看情境或诸如促销活动等瞬时因素的驱动。一部浪漫奇幻电影</a:t>
            </a:r>
            <a:r>
              <a:rPr lang="en-US" altLang="zh-CN"/>
              <a:t>——</a:t>
            </a:r>
            <a:r>
              <a:rPr lang="zh-CN" altLang="en-US"/>
              <a:t>在情感基调和叙事结构上与用户的历史保持一致</a:t>
            </a:r>
            <a:r>
              <a:rPr lang="en-US" altLang="zh-CN"/>
              <a:t>——</a:t>
            </a:r>
            <a:r>
              <a:rPr lang="zh-CN" altLang="en-US"/>
              <a:t>才</a:t>
            </a:r>
            <a:r>
              <a:rPr lang="zh-CN" altLang="en-US"/>
              <a:t>会是一个更连贯、更有说服力的推荐。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这促成了</a:t>
            </a:r>
            <a:r>
              <a:rPr lang="en-US" altLang="zh-CN"/>
              <a:t>“</a:t>
            </a:r>
            <a:r>
              <a:rPr lang="zh-CN" altLang="en-US"/>
              <a:t>连贯偏好</a:t>
            </a:r>
            <a:r>
              <a:rPr lang="en-US" altLang="zh-CN"/>
              <a:t>”</a:t>
            </a:r>
            <a:r>
              <a:rPr lang="zh-CN" altLang="en-US"/>
              <a:t>（</a:t>
            </a:r>
            <a:r>
              <a:rPr lang="en-US" altLang="zh-CN"/>
              <a:t>Coherent Preference, CP</a:t>
            </a:r>
            <a:r>
              <a:rPr lang="zh-CN" altLang="en-US"/>
              <a:t>）：偏好那些与先前行为具有因果一致性的物品。</a:t>
            </a:r>
            <a:r>
              <a:rPr lang="en-US" altLang="zh-CN"/>
              <a:t>CP </a:t>
            </a:r>
            <a:r>
              <a:rPr lang="zh-CN" altLang="en-US"/>
              <a:t>受行为经济学启发，通过询问不仅</a:t>
            </a:r>
            <a:r>
              <a:rPr lang="en-US" altLang="zh-CN"/>
              <a:t>“</a:t>
            </a:r>
            <a:r>
              <a:rPr lang="zh-CN" altLang="en-US"/>
              <a:t>选择了什么</a:t>
            </a:r>
            <a:r>
              <a:rPr lang="en-US" altLang="zh-CN"/>
              <a:t>”</a:t>
            </a:r>
            <a:r>
              <a:rPr lang="zh-CN" altLang="en-US"/>
              <a:t>，而且</a:t>
            </a:r>
            <a:r>
              <a:rPr lang="en-US" altLang="zh-CN"/>
              <a:t>“</a:t>
            </a:r>
            <a:r>
              <a:rPr lang="zh-CN" altLang="en-US"/>
              <a:t>如果行为一致且可解释，会选择什么</a:t>
            </a:r>
            <a:r>
              <a:rPr lang="en-US" altLang="zh-CN"/>
              <a:t>”</a:t>
            </a:r>
            <a:r>
              <a:rPr lang="zh-CN" altLang="en-US"/>
              <a:t>来补充</a:t>
            </a:r>
            <a:r>
              <a:rPr lang="en-US" altLang="zh-CN"/>
              <a:t> RP</a:t>
            </a:r>
            <a:r>
              <a:rPr lang="zh-CN" altLang="en-US"/>
              <a:t>。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这一视角凸显了当前基于大语言模型（</a:t>
            </a:r>
            <a:r>
              <a:rPr lang="en-US" altLang="zh-CN"/>
              <a:t>LLM</a:t>
            </a:r>
            <a:r>
              <a:rPr lang="zh-CN" altLang="en-US"/>
              <a:t>）的推荐器（</a:t>
            </a:r>
            <a:r>
              <a:rPr lang="en-US" altLang="zh-CN"/>
              <a:t>LLM-Rec</a:t>
            </a:r>
            <a:r>
              <a:rPr lang="zh-CN" altLang="en-US"/>
              <a:t>）的训练范式的一个核心局限性，因为诸如直接偏好优化（</a:t>
            </a:r>
            <a:r>
              <a:rPr lang="en-US" altLang="zh-CN"/>
              <a:t>Direct Preference Optimization, DPO</a:t>
            </a:r>
            <a:r>
              <a:rPr lang="zh-CN" altLang="en-US"/>
              <a:t>）之类的方法通常依赖于</a:t>
            </a:r>
            <a:r>
              <a:rPr lang="en-US" altLang="zh-CN"/>
              <a:t> RP </a:t>
            </a:r>
            <a:r>
              <a:rPr lang="zh-CN" altLang="en-US"/>
              <a:t>排序（序列中出现的优于</a:t>
            </a:r>
            <a:r>
              <a:rPr lang="zh-CN" altLang="en-US"/>
              <a:t>未出现的）。因此，尽管</a:t>
            </a:r>
            <a:r>
              <a:rPr lang="en-US" altLang="zh-CN"/>
              <a:t> LLM-Rec </a:t>
            </a:r>
            <a:r>
              <a:rPr lang="zh-CN" altLang="en-US"/>
              <a:t>模型具有先进的推理能力，但它们可能无法完全捕捉真实的用户偏好，从而经常产生缺乏说服力的理由。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590" y="4184650"/>
            <a:ext cx="6717665" cy="2673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 txBox="1"/>
          <p:nvPr/>
        </p:nvSpPr>
        <p:spPr>
          <a:xfrm>
            <a:off x="657148" y="48383"/>
            <a:ext cx="11349990" cy="497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9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21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1" name="object 16"/>
          <p:cNvSpPr txBox="1"/>
          <p:nvPr/>
        </p:nvSpPr>
        <p:spPr>
          <a:xfrm>
            <a:off x="5009813" y="-61468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03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RP</a:t>
            </a:r>
            <a:r>
              <a:rPr lang="zh-CN" altLang="en-US" b="1"/>
              <a:t>和</a:t>
            </a:r>
            <a:r>
              <a:rPr lang="en-US" altLang="zh-CN" b="1"/>
              <a:t>CP</a:t>
            </a:r>
            <a:r>
              <a:rPr lang="zh-CN" altLang="en-US" b="1"/>
              <a:t>有冲突</a:t>
            </a:r>
            <a:endParaRPr lang="zh-CN" altLang="en-US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" y="1120775"/>
            <a:ext cx="4905375" cy="2933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4203700"/>
            <a:ext cx="4933315" cy="1812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在对亚马逊评论数据集的分析中，</a:t>
            </a:r>
            <a:r>
              <a:rPr lang="zh-CN" altLang="en-US"/>
              <a:t>使用</a:t>
            </a:r>
            <a:r>
              <a:rPr lang="en-US" altLang="zh-CN"/>
              <a:t> LLM-as-a-Judge</a:t>
            </a:r>
            <a:r>
              <a:rPr lang="zh-CN" altLang="en-US"/>
              <a:t>来评估与先前行为的逻辑一致性，发现大约</a:t>
            </a:r>
            <a:r>
              <a:rPr lang="en-US" altLang="zh-CN"/>
              <a:t> 30% </a:t>
            </a:r>
            <a:r>
              <a:rPr lang="zh-CN" altLang="en-US"/>
              <a:t>的所选（真实）物品无法在逻辑上解释，这表明</a:t>
            </a:r>
            <a:r>
              <a:rPr lang="en-US" altLang="zh-CN"/>
              <a:t> RP </a:t>
            </a:r>
            <a:r>
              <a:rPr lang="zh-CN" altLang="en-US"/>
              <a:t>本身可能不足以捕捉真实意图。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035" y="971550"/>
            <a:ext cx="7085965" cy="21158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5106035" y="3087370"/>
                <a:ext cx="6901180" cy="2966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作者从用户交互序列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CN" altLang="en-US"/>
                  <a:t>中选了三个</a:t>
                </a:r>
                <a:r>
                  <a:rPr lang="en-US" altLang="zh-CN"/>
                  <a:t>item</a:t>
                </a:r>
                <a14:m>
                  <m:oMath xmlns:m="http://schemas.openxmlformats.org/officeDocument/2006/math">
                    <m:r>
                      <a:rPr lang="en-US" altLang="zh-CN"/>
                      <m:t>，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是用户接下来要交互的物品，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是用户交互序列中接下来不交互的其他物品，接着用一个大模型为三个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item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在给定交互序列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的情况下生成一个连贯性分数，评估相应理由的逻辑一致性和说服力。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接着对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进行连贯性分数比较，得分较高的项目被标记为难拒绝项目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ℎ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，得分较低的项目被标记为易拒绝项目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发现尽管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通常比拒绝的项目获得更高的分数，但存在相当一部分情况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得分较低，这突显了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RP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之间的冲突。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035" y="3087370"/>
                <a:ext cx="6901180" cy="29667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106035" y="6242685"/>
                <a:ext cx="6675755" cy="373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RP</a:t>
                </a:r>
                <a:r>
                  <a:rPr lang="zh-CN" altLang="en-US"/>
                  <a:t>意味着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&gt;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和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&gt;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意味着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&gt;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035" y="6242685"/>
                <a:ext cx="6675755" cy="3733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1675" y="3232150"/>
            <a:ext cx="2280920" cy="566420"/>
          </a:xfrm>
          <a:prstGeom prst="rect">
            <a:avLst/>
          </a:prstGeom>
        </p:spPr>
      </p:pic>
      <p:sp>
        <p:nvSpPr>
          <p:cNvPr id="18" name="object 2"/>
          <p:cNvSpPr txBox="1"/>
          <p:nvPr/>
        </p:nvSpPr>
        <p:spPr>
          <a:xfrm>
            <a:off x="657148" y="48383"/>
            <a:ext cx="11349990" cy="497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9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21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1" name="object 16"/>
          <p:cNvSpPr txBox="1"/>
          <p:nvPr/>
        </p:nvSpPr>
        <p:spPr>
          <a:xfrm>
            <a:off x="5009813" y="-61468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945" y="3055620"/>
            <a:ext cx="4596765" cy="5384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603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DPO</a:t>
            </a:r>
            <a:r>
              <a:rPr lang="zh-CN" altLang="en-US" b="1"/>
              <a:t>及其局限性</a:t>
            </a:r>
            <a:endParaRPr lang="zh-CN" altLang="en-US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0" y="971550"/>
                <a:ext cx="12131040" cy="230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1.DPO </a:t>
                </a:r>
                <a:r>
                  <a:rPr lang="zh-CN" altLang="en-US"/>
                  <a:t>的全称是</a:t>
                </a:r>
                <a:r>
                  <a:rPr lang="en-US" altLang="zh-CN"/>
                  <a:t> Direct Preference Optimization</a:t>
                </a:r>
                <a:r>
                  <a:rPr lang="zh-CN" altLang="en-US"/>
                  <a:t>（直接偏好优化）</a:t>
                </a:r>
                <a:r>
                  <a:rPr lang="en-US" altLang="zh-CN"/>
                  <a:t> </a:t>
                </a:r>
                <a:r>
                  <a:rPr lang="zh-CN" altLang="en-US"/>
                  <a:t>。</a:t>
                </a:r>
                <a:r>
                  <a:rPr lang="en-US" altLang="zh-CN"/>
                  <a:t> </a:t>
                </a:r>
                <a:r>
                  <a:rPr lang="zh-CN" altLang="en-US"/>
                  <a:t>它是大语言模型（</a:t>
                </a:r>
                <a:r>
                  <a:rPr lang="en-US" altLang="zh-CN"/>
                  <a:t>LLM</a:t>
                </a:r>
                <a:r>
                  <a:rPr lang="zh-CN" altLang="en-US"/>
                  <a:t>）对齐和微调中常用的一种方法</a:t>
                </a:r>
                <a:r>
                  <a:rPr lang="en-US" altLang="zh-CN"/>
                  <a:t> 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r>
                  <a:rPr lang="en-US" altLang="zh-CN"/>
                  <a:t>2.</a:t>
                </a:r>
                <a:r>
                  <a:rPr lang="zh-CN" altLang="en-US"/>
                  <a:t>与早期需要单独训练一个奖励模型（</a:t>
                </a:r>
                <a:r>
                  <a:rPr lang="en-US" altLang="zh-CN"/>
                  <a:t>Reward Model</a:t>
                </a:r>
                <a:r>
                  <a:rPr lang="zh-CN" altLang="en-US"/>
                  <a:t>）的方法不同，</a:t>
                </a:r>
                <a:r>
                  <a:rPr lang="en-US" altLang="zh-CN"/>
                  <a:t>DPO </a:t>
                </a:r>
                <a:r>
                  <a:rPr lang="zh-CN" altLang="en-US"/>
                  <a:t>不需要显式地训练奖励模型</a:t>
                </a:r>
                <a:r>
                  <a:rPr lang="en-US" altLang="zh-CN"/>
                  <a:t> </a:t>
                </a:r>
                <a:r>
                  <a:rPr lang="zh-CN" altLang="en-US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即奖励模型给的奖励函数，意为在交互序列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x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下给出答案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y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能获得多少奖励</a:t>
                </a:r>
                <a:r>
                  <a:rPr lang="zh-CN" altLang="en-US"/>
                  <a:t>。它直接通过</a:t>
                </a:r>
                <a:r>
                  <a:rPr lang="en-US" altLang="zh-CN"/>
                  <a:t>“</a:t>
                </a:r>
                <a:r>
                  <a:rPr lang="zh-CN" altLang="en-US"/>
                  <a:t>成对的偏好数据</a:t>
                </a:r>
                <a:r>
                  <a:rPr lang="en-US" altLang="zh-CN"/>
                  <a:t>”</a:t>
                </a:r>
                <a:r>
                  <a:rPr lang="zh-CN" altLang="en-US"/>
                  <a:t>来推导最优策略，它没有中间那个代理评委</a:t>
                </a:r>
                <a:r>
                  <a:rPr lang="en-US" altLang="zh-CN"/>
                  <a:t> </a:t>
                </a:r>
                <a:r>
                  <a:rPr lang="zh-CN" altLang="en-US"/>
                  <a:t>，</a:t>
                </a:r>
                <a:r>
                  <a:rPr lang="zh-CN"/>
                  <a:t>目标从获取更多</a:t>
                </a:r>
                <a:r>
                  <a:rPr lang="en-US" altLang="zh-CN"/>
                  <a:t>reward</a:t>
                </a:r>
                <a:r>
                  <a:rPr lang="zh-CN" altLang="en-US"/>
                  <a:t>变为模型</a:t>
                </a:r>
                <a:r>
                  <a:rPr lang="zh-CN" altLang="en-US"/>
                  <a:t>自己的优化。</a:t>
                </a:r>
                <a:endParaRPr lang="zh-CN" altLang="en-US"/>
              </a:p>
              <a:p>
                <a:r>
                  <a:rPr lang="en-US" altLang="zh-CN"/>
                  <a:t>3.</a:t>
                </a:r>
                <a:r>
                  <a:rPr lang="zh-CN" altLang="en-US"/>
                  <a:t>在推荐系统中的传统应用及局限性：</a:t>
                </a:r>
                <a:r>
                  <a:rPr lang="en-US" altLang="zh-CN"/>
                  <a:t> </a:t>
                </a:r>
                <a:r>
                  <a:rPr lang="zh-CN" altLang="en-US"/>
                  <a:t>论文指出，当现有的推荐系统使用</a:t>
                </a:r>
                <a:r>
                  <a:rPr lang="en-US" altLang="zh-CN"/>
                  <a:t> DPO </a:t>
                </a:r>
                <a:r>
                  <a:rPr lang="zh-CN" altLang="en-US"/>
                  <a:t>时，主要依赖于显性偏好（</a:t>
                </a:r>
                <a:r>
                  <a:rPr lang="en-US" altLang="zh-CN"/>
                  <a:t>Revealed Preference, RP</a:t>
                </a:r>
                <a:r>
                  <a:rPr lang="zh-CN" altLang="en-US"/>
                  <a:t>）</a:t>
                </a:r>
                <a:r>
                  <a:rPr lang="en-US" altLang="zh-CN"/>
                  <a:t> </a:t>
                </a:r>
                <a:r>
                  <a:rPr lang="zh-CN" altLang="en-US"/>
                  <a:t>。它有一个基本假设：用户实际交互过（即被选中）的项目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/>
                  <a:t>，一定比没有交互过（即被拒绝）的项目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/>
                  <a:t>更好</a:t>
                </a:r>
                <a:r>
                  <a:rPr lang="en-US" altLang="zh-CN"/>
                  <a:t> </a:t>
                </a:r>
                <a:r>
                  <a:rPr lang="zh-CN" altLang="en-US"/>
                  <a:t>。因此，</a:t>
                </a:r>
                <a:r>
                  <a:rPr lang="en-US" altLang="zh-CN"/>
                  <a:t>DPO </a:t>
                </a:r>
                <a:r>
                  <a:rPr lang="zh-CN" altLang="en-US"/>
                  <a:t>仅仅基于这种</a:t>
                </a:r>
                <a:r>
                  <a:rPr lang="en-US" altLang="zh-CN"/>
                  <a:t> RP </a:t>
                </a:r>
                <a:r>
                  <a:rPr lang="zh-CN" altLang="en-US"/>
                  <a:t>进行成对比较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1550"/>
                <a:ext cx="12131040" cy="23069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87215"/>
            <a:ext cx="12192000" cy="2393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13455"/>
            <a:ext cx="3716655" cy="584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2500" y="3590925"/>
            <a:ext cx="4526280" cy="64643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3773170" y="3865245"/>
            <a:ext cx="3444875" cy="14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1675" y="3883025"/>
            <a:ext cx="1770380" cy="4895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4" y="-75428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" y="1860550"/>
            <a:ext cx="5925820" cy="7188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7330"/>
            <a:ext cx="5894070" cy="4870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" y="3171190"/>
            <a:ext cx="5923915" cy="4552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" y="778510"/>
            <a:ext cx="6059805" cy="6959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00" y="2099945"/>
            <a:ext cx="5902325" cy="5816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9675" y="3171190"/>
            <a:ext cx="5901690" cy="5137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00" y="4081145"/>
            <a:ext cx="5904865" cy="6216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5525" y="778510"/>
            <a:ext cx="6025515" cy="7092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939" y="-61468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603250"/>
            <a:ext cx="8985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DPO</a:t>
            </a:r>
            <a:r>
              <a:rPr lang="zh-CN" altLang="en-US" b="1"/>
              <a:t>的二元组</a:t>
            </a:r>
            <a:r>
              <a:rPr lang="en-US" altLang="zh-CN" b="1"/>
              <a:t>(Bradley–Terry</a:t>
            </a:r>
            <a:r>
              <a:rPr lang="zh-CN" altLang="en-US" b="1"/>
              <a:t>模型</a:t>
            </a:r>
            <a:r>
              <a:rPr lang="en-US" altLang="zh-CN" b="1"/>
              <a:t>)</a:t>
            </a:r>
            <a:r>
              <a:rPr lang="zh-CN" altLang="en-US" b="1"/>
              <a:t>转为</a:t>
            </a:r>
            <a:r>
              <a:rPr lang="en-US" altLang="zh-CN" b="1"/>
              <a:t>CAPO</a:t>
            </a:r>
            <a:r>
              <a:rPr lang="zh-CN" altLang="en-US" b="1"/>
              <a:t>的三元组</a:t>
            </a:r>
            <a:r>
              <a:rPr lang="en-US" altLang="zh-CN" b="1"/>
              <a:t>(Plackett-Luce (PL) </a:t>
            </a:r>
            <a:r>
              <a:rPr lang="zh-CN" altLang="en-US" b="1"/>
              <a:t>模型</a:t>
            </a:r>
            <a:r>
              <a:rPr lang="en-US" altLang="zh-CN" b="1"/>
              <a:t>)</a:t>
            </a:r>
            <a:endParaRPr lang="en-US" altLang="zh-CN" b="1"/>
          </a:p>
        </p:txBody>
      </p:sp>
      <p:sp>
        <p:nvSpPr>
          <p:cNvPr id="9" name="文本框 8"/>
          <p:cNvSpPr txBox="1"/>
          <p:nvPr/>
        </p:nvSpPr>
        <p:spPr>
          <a:xfrm>
            <a:off x="0" y="1014095"/>
            <a:ext cx="12007215" cy="3752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1.DPO</a:t>
            </a:r>
            <a:r>
              <a:rPr lang="zh-CN" altLang="en-US"/>
              <a:t>将序列中出现的偏好</a:t>
            </a:r>
            <a:r>
              <a:rPr lang="en-US" altLang="zh-CN"/>
              <a:t>(RP)</a:t>
            </a:r>
            <a:r>
              <a:rPr lang="zh-CN" altLang="en-US"/>
              <a:t>等同于用户的真实偏好，</a:t>
            </a:r>
            <a:r>
              <a:rPr lang="zh-CN" altLang="en-US">
                <a:latin typeface="Cambria Math" panose="02040503050406030204" charset="0"/>
                <a:cs typeface="Cambria Math" panose="02040503050406030204" charset="0"/>
                <a:sym typeface="+mn-ea"/>
              </a:rPr>
              <a:t>选中的一定比没被选中的好，</a:t>
            </a:r>
            <a:r>
              <a:rPr lang="zh-CN" altLang="en-US"/>
              <a:t>即用下面公式表示用户权衡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9715"/>
            <a:ext cx="6438900" cy="3905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0" y="2117090"/>
                <a:ext cx="8451215" cy="9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2.</a:t>
                </a:r>
                <a:r>
                  <a:rPr lang="zh-CN" altLang="en-US"/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表示用户接下来交互的物品，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表示用户交互序列中的其他物品，</a:t>
                </a:r>
                <a:endParaRPr lang="zh-CN" altLang="en-US"/>
              </a:p>
              <a:p>
                <a:r>
                  <a:rPr lang="zh-CN" altLang="en-US"/>
                  <a:t>训练模型的目标就是去拉高模型选中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的概率并减少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被选中的概率即公式（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7090"/>
                <a:ext cx="8451215" cy="922020"/>
              </a:xfrm>
              <a:prstGeom prst="rect">
                <a:avLst/>
              </a:prstGeom>
              <a:blipFill rotWithShape="1">
                <a:blip r:embed="rId5"/>
                <a:stretch>
                  <a:fillRect r="-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" y="3039110"/>
            <a:ext cx="8450580" cy="9855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2955" y="2409825"/>
            <a:ext cx="2014855" cy="335915"/>
          </a:xfrm>
          <a:prstGeom prst="rect">
            <a:avLst/>
          </a:prstGeom>
        </p:spPr>
      </p:pic>
      <p:cxnSp>
        <p:nvCxnSpPr>
          <p:cNvPr id="20" name="肘形连接符 19"/>
          <p:cNvCxnSpPr>
            <a:stCxn id="13" idx="3"/>
            <a:endCxn id="16" idx="3"/>
          </p:cNvCxnSpPr>
          <p:nvPr/>
        </p:nvCxnSpPr>
        <p:spPr>
          <a:xfrm>
            <a:off x="6438900" y="1725295"/>
            <a:ext cx="2012315" cy="1806575"/>
          </a:xfrm>
          <a:prstGeom prst="bentConnector3">
            <a:avLst>
              <a:gd name="adj1" fmla="val 11183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985885" y="2409825"/>
            <a:ext cx="687070" cy="462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代入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0" y="4109085"/>
            <a:ext cx="1219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</a:t>
            </a:r>
            <a:r>
              <a:rPr lang="zh-CN" altLang="en-US"/>
              <a:t>论文认为序列中没出现的物品也能够提取用户的偏好信息</a:t>
            </a:r>
            <a:r>
              <a:rPr lang="en-US" altLang="zh-CN"/>
              <a:t>(CP)</a:t>
            </a:r>
            <a:r>
              <a:rPr lang="zh-CN" altLang="en-US"/>
              <a:t>，故引入了对未出现物品的学习。</a:t>
            </a:r>
            <a:endParaRPr lang="en-US" altLang="zh-CN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" y="5014595"/>
            <a:ext cx="4754880" cy="575310"/>
          </a:xfrm>
          <a:prstGeom prst="rect">
            <a:avLst/>
          </a:prstGeom>
        </p:spPr>
      </p:pic>
      <p:cxnSp>
        <p:nvCxnSpPr>
          <p:cNvPr id="24" name="直接箭头连接符 23"/>
          <p:cNvCxnSpPr/>
          <p:nvPr/>
        </p:nvCxnSpPr>
        <p:spPr>
          <a:xfrm>
            <a:off x="3421380" y="5014595"/>
            <a:ext cx="12738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815" y="5014595"/>
            <a:ext cx="5476240" cy="5054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533140" y="5088890"/>
            <a:ext cx="910590" cy="338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展开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635" y="4552950"/>
                <a:ext cx="12120880" cy="386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这里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𝜏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优于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ℎ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优于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的次序，在三者中先选中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再选中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ℎ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最后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" y="4552950"/>
                <a:ext cx="12120880" cy="3860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/>
            </p:nvSpPr>
            <p:spPr>
              <a:xfrm>
                <a:off x="-59690" y="5509260"/>
                <a:ext cx="12190730" cy="37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altLang="zh-CN"/>
                  <a:t>4.</a:t>
                </a:r>
                <a:r>
                  <a:rPr lang="zh-CN" altLang="en-US"/>
                  <a:t>训练模型的目的就是最大化这种排序出现的概率，</a:t>
                </a:r>
                <a:r>
                  <a:rPr lang="en-US" altLang="zh-CN">
                    <a:sym typeface="+mn-ea"/>
                  </a:rPr>
                  <a:t>RP</a:t>
                </a:r>
                <a:r>
                  <a:rPr lang="zh-CN" altLang="en-US">
                    <a:sym typeface="+mn-ea"/>
                  </a:rPr>
                  <a:t>意味着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排在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ℎ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前面，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意味着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ℎ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排在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前面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690" y="5509260"/>
                <a:ext cx="12190730" cy="37274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" y="6057265"/>
            <a:ext cx="5574030" cy="412750"/>
          </a:xfrm>
          <a:prstGeom prst="rect">
            <a:avLst/>
          </a:prstGeom>
        </p:spPr>
      </p:pic>
      <p:cxnSp>
        <p:nvCxnSpPr>
          <p:cNvPr id="32" name="直接箭头连接符 31"/>
          <p:cNvCxnSpPr/>
          <p:nvPr/>
        </p:nvCxnSpPr>
        <p:spPr>
          <a:xfrm>
            <a:off x="4212590" y="6017895"/>
            <a:ext cx="12738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4324350" y="6092190"/>
            <a:ext cx="910590" cy="338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展开</a:t>
            </a:r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0710" y="5926455"/>
            <a:ext cx="6007100" cy="6864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939" y="-61468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603250"/>
            <a:ext cx="5627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处理三元组中</a:t>
            </a:r>
            <a:r>
              <a:rPr lang="en-US" altLang="zh-CN" b="1"/>
              <a:t>RP</a:t>
            </a:r>
            <a:r>
              <a:rPr lang="zh-CN" altLang="en-US" b="1"/>
              <a:t>和</a:t>
            </a:r>
            <a:r>
              <a:rPr lang="en-US" altLang="zh-CN" b="1"/>
              <a:t>CP</a:t>
            </a:r>
            <a:r>
              <a:rPr lang="zh-CN" altLang="en-US" b="1"/>
              <a:t>的冲突</a:t>
            </a:r>
            <a:r>
              <a:rPr lang="en-US" altLang="zh-CN" b="1"/>
              <a:t>(conflict aware)</a:t>
            </a:r>
            <a:endParaRPr lang="en-US" altLang="zh-CN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0" y="971550"/>
                <a:ext cx="12122785" cy="69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如前所述</a:t>
                </a:r>
                <a:r>
                  <a:rPr lang="en-US" altLang="zh-CN"/>
                  <a:t>RP</a:t>
                </a:r>
                <a:r>
                  <a:rPr lang="zh-CN" altLang="en-US"/>
                  <a:t>和</a:t>
                </a:r>
                <a:r>
                  <a:rPr lang="en-US" altLang="zh-CN"/>
                  <a:t>CP</a:t>
                </a:r>
                <a:r>
                  <a:rPr lang="zh-CN" altLang="en-US"/>
                  <a:t>是有冲突的，被选中的不代表更符合真实偏好，因此本文给</a:t>
                </a:r>
                <a:r>
                  <a:rPr lang="en-US" altLang="zh-CN"/>
                  <a:t>RP</a:t>
                </a:r>
                <a:r>
                  <a:rPr lang="zh-CN" altLang="en-US"/>
                  <a:t>和</a:t>
                </a:r>
                <a:r>
                  <a:rPr lang="en-US" altLang="zh-CN"/>
                  <a:t>CP</a:t>
                </a:r>
                <a:r>
                  <a:rPr lang="zh-CN" altLang="en-US"/>
                  <a:t>设置一个可学习的权重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/>
                  <a:t>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属于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，衡量物品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相对于物品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的优势大小。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因此将模型的训练目标改为带权重的排序。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1550"/>
                <a:ext cx="12122785" cy="6921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55" y="1663700"/>
            <a:ext cx="8909685" cy="8826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0" y="2546350"/>
                <a:ext cx="4064000" cy="400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对比之前，多了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46350"/>
                <a:ext cx="4064000" cy="4006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50" y="3031490"/>
            <a:ext cx="6410960" cy="732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0" y="3704590"/>
                <a:ext cx="12122150" cy="400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前，本文先用一个小模型质疑了一下大模型给出的连贯性分数，对大模型给出的分数和理由，算均值方差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04590"/>
                <a:ext cx="12122150" cy="4006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7330" y="4105275"/>
            <a:ext cx="7981950" cy="6000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138295"/>
            <a:ext cx="3209925" cy="485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0" y="4767580"/>
                <a:ext cx="121920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是用户交互序列，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是物品，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是大模型根据交互序列为选中该物品生成的文本描述理由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7580"/>
                <a:ext cx="12192000" cy="3683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0" y="5263515"/>
                <a:ext cx="12122150" cy="400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接着用每个物品生成的均值方差算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，即物品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优于物品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𝑗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的可信度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63515"/>
                <a:ext cx="12122150" cy="40068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图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00" y="5605780"/>
            <a:ext cx="8046720" cy="652145"/>
          </a:xfrm>
          <a:prstGeom prst="rect">
            <a:avLst/>
          </a:prstGeom>
        </p:spPr>
      </p:pic>
      <p:cxnSp>
        <p:nvCxnSpPr>
          <p:cNvPr id="26" name="直接箭头连接符 25"/>
          <p:cNvCxnSpPr/>
          <p:nvPr/>
        </p:nvCxnSpPr>
        <p:spPr>
          <a:xfrm>
            <a:off x="229235" y="4553585"/>
            <a:ext cx="6081395" cy="9588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4406900" y="4464685"/>
            <a:ext cx="1681480" cy="1348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7006590" y="4509135"/>
            <a:ext cx="1740535" cy="1548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318135" y="2094230"/>
            <a:ext cx="4251960" cy="3763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0" y="6303645"/>
                <a:ext cx="11285855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𝛷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表示标准正态分布的分布函数，将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x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映射到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(0,1)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03645"/>
                <a:ext cx="11285855" cy="36830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939" y="-61468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5911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梯度分析</a:t>
            </a:r>
            <a:endParaRPr lang="zh-CN" altLang="en-US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0" y="2500630"/>
                <a:ext cx="12131675" cy="308737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/>
                  <a:t>公式</a:t>
                </a:r>
                <a:r>
                  <a:rPr lang="en-US" altLang="zh-CN"/>
                  <a:t>8</a:t>
                </a:r>
                <a:r>
                  <a:rPr lang="zh-CN" altLang="en-US"/>
                  <a:t>为</a:t>
                </a:r>
                <a:r>
                  <a:rPr lang="en-US" altLang="zh-CN"/>
                  <a:t>loss</a:t>
                </a:r>
                <a:r>
                  <a:rPr lang="zh-CN" altLang="en-US"/>
                  <a:t>函数关于模型参数求导的式子。大方向目标还是拉高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出现的概率，打压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ℎ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出现的概率，但是根据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RP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的冲突情况力度有所不同。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RP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对齐时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ℎ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就会变大，让大模型加大力度拉高打压。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RP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不对齐，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ℎ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就会减少，让大模型谨慎拉高打压。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00630"/>
                <a:ext cx="12131675" cy="30873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45185"/>
            <a:ext cx="11711305" cy="11576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37055"/>
            <a:ext cx="7724775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336" y="-73534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6769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准确率对比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6790"/>
            <a:ext cx="9140825" cy="43853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5424</Words>
  <Application>WPS 演示</Application>
  <PresentationFormat>宽屏</PresentationFormat>
  <Paragraphs>271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Arial</vt:lpstr>
      <vt:lpstr>Trebuchet MS</vt:lpstr>
      <vt:lpstr>Times New Roman</vt:lpstr>
      <vt:lpstr>Times New Roman</vt:lpstr>
      <vt:lpstr>LinLibertineT</vt:lpstr>
      <vt:lpstr>Segoe Print</vt:lpstr>
      <vt:lpstr>Cambria Math</vt:lpstr>
      <vt:lpstr>Open Sans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黄鑫</cp:lastModifiedBy>
  <cp:revision>365</cp:revision>
  <dcterms:created xsi:type="dcterms:W3CDTF">2019-06-19T02:08:00Z</dcterms:created>
  <dcterms:modified xsi:type="dcterms:W3CDTF">2026-04-15T09:23:07Z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D87DB6105F0B4EDFBC93BC02F9937AAD_11</vt:lpwstr>
  </property>
</Properties>
</file>